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8" r:id="rId3"/>
    <p:sldId id="264" r:id="rId4"/>
    <p:sldId id="265" r:id="rId5"/>
    <p:sldId id="266" r:id="rId6"/>
    <p:sldId id="270" r:id="rId7"/>
    <p:sldId id="281" r:id="rId8"/>
    <p:sldId id="287" r:id="rId9"/>
    <p:sldId id="284" r:id="rId10"/>
    <p:sldId id="269" r:id="rId11"/>
    <p:sldId id="271" r:id="rId12"/>
    <p:sldId id="272" r:id="rId13"/>
    <p:sldId id="273" r:id="rId14"/>
    <p:sldId id="274" r:id="rId15"/>
    <p:sldId id="290" r:id="rId16"/>
    <p:sldId id="275" r:id="rId17"/>
    <p:sldId id="291" r:id="rId18"/>
    <p:sldId id="292" r:id="rId19"/>
    <p:sldId id="293" r:id="rId20"/>
    <p:sldId id="294" r:id="rId21"/>
    <p:sldId id="295" r:id="rId22"/>
    <p:sldId id="276" r:id="rId23"/>
    <p:sldId id="277" r:id="rId24"/>
    <p:sldId id="278" r:id="rId25"/>
    <p:sldId id="285" r:id="rId26"/>
    <p:sldId id="279" r:id="rId27"/>
    <p:sldId id="280" r:id="rId28"/>
    <p:sldId id="282" r:id="rId29"/>
    <p:sldId id="283" r:id="rId30"/>
    <p:sldId id="288" r:id="rId31"/>
    <p:sldId id="289" r:id="rId32"/>
    <p:sldId id="286" r:id="rId33"/>
    <p:sldId id="267" r:id="rId3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A68-A3D9-4EFB-A20E-801C8FB26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7E4F-C012-4D61-B504-2D5EE26DB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9247F-D82D-41A0-9CE1-980F9C71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B480-55C7-4113-AC87-0EC8CE9F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EFFE3-2744-4E48-ADCB-5427C783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302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244D-790C-4024-BC5B-5BA204A0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61D2F-E8A4-4997-A976-5703937D0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6B16A-FFD5-48F3-8862-A48A7A7B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DEFF-D063-42B1-8271-9400246D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4709-0A17-4956-961F-312410D5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57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0388A0-AB3B-4684-AFCB-085FE11EB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E4CA3-A81E-4002-A842-DD7E14243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F2A8-B0B9-46B6-BD25-5D610E30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2F0B-6320-4066-912F-919B1FC6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0DE-9CCC-49A9-9A96-1D7164CA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540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CE261B-F0B8-4B97-8833-4D69F8058BDD}"/>
              </a:ext>
            </a:extLst>
          </p:cNvPr>
          <p:cNvGrpSpPr/>
          <p:nvPr userDrawn="1"/>
        </p:nvGrpSpPr>
        <p:grpSpPr>
          <a:xfrm>
            <a:off x="9383195" y="0"/>
            <a:ext cx="2808805" cy="4371857"/>
            <a:chOff x="9383195" y="0"/>
            <a:chExt cx="2808805" cy="4371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7619C6-142E-4B4D-A9FE-0916B8B41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9725025" y="0"/>
              <a:ext cx="2466975" cy="184785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  <a:reflection blurRad="38100" stA="50000" endPos="65000" dist="63500" dir="5400000" sy="-100000" algn="bl" rotWithShape="0"/>
            </a:effectLst>
          </p:spPr>
        </p:pic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4066DACE-3D2C-408D-83CC-08CEC071CA14}"/>
                </a:ext>
              </a:extLst>
            </p:cNvPr>
            <p:cNvSpPr/>
            <p:nvPr userDrawn="1"/>
          </p:nvSpPr>
          <p:spPr>
            <a:xfrm rot="2764031" flipV="1">
              <a:off x="8331352" y="1196933"/>
              <a:ext cx="4226767" cy="2123081"/>
            </a:xfrm>
            <a:prstGeom prst="diagStrip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82D837-1295-460B-B601-6EE8FFE3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843-151F-44D1-9742-60702400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018C1-5FD8-4FB6-A652-22FCC37A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09FF-B0A5-43D6-990C-CC4C4310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8096-D934-4D2D-BB25-291240CD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082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FC233B-3EFB-4765-88D8-F786172F3DDB}"/>
              </a:ext>
            </a:extLst>
          </p:cNvPr>
          <p:cNvGrpSpPr/>
          <p:nvPr userDrawn="1"/>
        </p:nvGrpSpPr>
        <p:grpSpPr>
          <a:xfrm>
            <a:off x="3051111" y="0"/>
            <a:ext cx="9140890" cy="6858000"/>
            <a:chOff x="3051111" y="0"/>
            <a:chExt cx="914089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A10A0-B503-4BFB-83E3-1F8E4128E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051111" y="0"/>
              <a:ext cx="9140890" cy="6846844"/>
            </a:xfrm>
            <a:prstGeom prst="rect">
              <a:avLst/>
            </a:prstGeom>
          </p:spPr>
        </p:pic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ED20F9-F576-456A-97ED-BB8D5B7E6D89}"/>
                </a:ext>
              </a:extLst>
            </p:cNvPr>
            <p:cNvSpPr/>
            <p:nvPr userDrawn="1"/>
          </p:nvSpPr>
          <p:spPr>
            <a:xfrm>
              <a:off x="3051111" y="0"/>
              <a:ext cx="4114800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FFE38B-7E73-4EBB-B956-4BC08D1F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>
              <a:defRPr sz="6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3E8DE-2380-4AA5-9870-9544EFB9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03689-83FA-40D8-9F4C-39154673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714D-2BC1-4922-9C75-1DD09C3B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DC7C-7FF7-4143-993D-2DB46D7F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53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A44B-45F5-4710-B087-E3BE4A31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42A-FCDC-4C02-B9DC-383C09BD7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E20A-79D1-45A4-BF6E-37309C7F2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8CB5F-D9FB-457B-A58A-C90A6349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6AF66-0188-4578-AF15-574B96D9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F3BF-6FF7-4F42-93C8-383D3278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2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BA2B-47AD-4DCF-A8DC-52D0B51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6A05-8BC3-4733-A9A4-B24A80615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864D-13D4-49EF-AF34-6A296DD05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45F94-513A-4640-A88D-D481564B9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501BC-02E0-4E4F-A690-F07567786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46F311-E5FE-4A79-B7EA-EB8863F3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C2A6B-E066-48F0-A618-0940D2C4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D2B15-87F7-4708-9CAC-7FC2AB27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614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9ED9-407B-4226-ACFD-BE649DD9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0E93E-395E-45AD-8811-0ED17F9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8FF06-C4C2-4374-989A-F4818EB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33B-5848-4B2F-BEC6-F254CFF8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689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D23A0-473C-47D9-88C0-A55E6432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323A1-50E4-401B-BA42-2E76114A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1F-4A4F-4581-87ED-90BBBA3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200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6CD-9DF4-4387-9F41-B5E6710B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890B-BBE4-42F5-930F-7D5A9000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5C15E-B871-4BC3-B1F4-A4D5DD0A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38BDC-860E-4D74-8689-3A271625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24722-1C1C-4EFE-929D-01BC650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5FBF-A896-4E34-BA1B-13ACEB1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3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A67-99AE-43C9-95A5-5180F978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9D0CD0-3056-448D-BFA7-CF624428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7DC28-40D7-4D9E-9171-DB1BF63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4B47F-A174-4FEB-9CC8-1A25616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2944C-B636-4B5A-A077-84382314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DFDA-347C-46E4-9FD8-B5371840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84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AFFF2-CD8C-48C2-9B9D-85C3898F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78C9-CFD1-4EEC-83C2-DD4450E3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E120-C19D-4C25-9C3D-1EC15C731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AA91-01E8-40B8-A601-34D68385BFB3}" type="datetimeFigureOut">
              <a:rPr lang="LID4096" smtClean="0"/>
              <a:t>02/21/2023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589-1205-402F-87FF-EA4FC3ABC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FCB9-9B5C-46D2-BA14-33F91CCE8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49381-F1BA-4D38-8C2A-CD7585BBD35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63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eadsortails/covid19-tracking-germany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8092C-C1B4-48FB-B8EE-DBE0714A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effectLst/>
                <a:latin typeface="zeitung"/>
              </a:rPr>
              <a:t>COVID-19 Tracking Germany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1038C7-7444-4EC9-8C55-DD3525DB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https://www.kaggle.com/datasets/headsortails/covid19-tracking-germany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LID4096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56F6-8CFE-1497-217B-DB9A699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time trend blocked by state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A35A-3ACA-D4F4-B96E-57EE9FFB5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397" y="1825625"/>
            <a:ext cx="988520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EC58AA-3E61-8BCF-5C18-1665644BE85D}"/>
              </a:ext>
            </a:extLst>
          </p:cNvPr>
          <p:cNvSpPr txBox="1"/>
          <p:nvPr/>
        </p:nvSpPr>
        <p:spPr>
          <a:xfrm>
            <a:off x="407609" y="1321356"/>
            <a:ext cx="824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Done. Need to fix graph to line and show recovered and cases on same graph</a:t>
            </a:r>
            <a:endParaRPr lang="en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115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6249-CB56-6E51-BF63-5F307006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trends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EEB0E-A8FE-799C-A252-2B21589F1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3933"/>
            <a:ext cx="8918987" cy="43328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0D6F2-7759-4CE8-2FF0-F121CD0F6912}"/>
              </a:ext>
            </a:extLst>
          </p:cNvPr>
          <p:cNvSpPr txBox="1"/>
          <p:nvPr/>
        </p:nvSpPr>
        <p:spPr>
          <a:xfrm flipH="1">
            <a:off x="1010453" y="461394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82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8AC2-CC6E-D4FF-983D-AB4EE2D8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Summaries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D1595-C6DF-C3F4-F62F-F37C3FEE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688" y="1749967"/>
            <a:ext cx="7604910" cy="4531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E6EB8-8B78-2EEF-8127-C256283557FC}"/>
              </a:ext>
            </a:extLst>
          </p:cNvPr>
          <p:cNvSpPr txBox="1"/>
          <p:nvPr/>
        </p:nvSpPr>
        <p:spPr>
          <a:xfrm flipH="1">
            <a:off x="641337" y="1690688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636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64796-7CF6-A764-BE00-5D9F06CA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73" y="226337"/>
            <a:ext cx="10267559" cy="650205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A1984B-7E2E-596B-060F-156D104DCB4E}"/>
              </a:ext>
            </a:extLst>
          </p:cNvPr>
          <p:cNvSpPr txBox="1"/>
          <p:nvPr/>
        </p:nvSpPr>
        <p:spPr>
          <a:xfrm flipH="1">
            <a:off x="627272" y="226337"/>
            <a:ext cx="116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Done</a:t>
            </a:r>
            <a:endParaRPr lang="en-IL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6582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E264-B689-8802-7A09-F405ABCC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specific age group more vulnerable for infection 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7801A-750B-7E72-3ABC-2B199A56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7" y="1690689"/>
            <a:ext cx="11947977" cy="462863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1BBF659-077C-BF00-A4FF-61ADEA2EB9F1}"/>
              </a:ext>
            </a:extLst>
          </p:cNvPr>
          <p:cNvSpPr/>
          <p:nvPr/>
        </p:nvSpPr>
        <p:spPr>
          <a:xfrm>
            <a:off x="3376943" y="1982709"/>
            <a:ext cx="2719057" cy="42279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CF6F2-309A-2DF2-4D43-7568302217DB}"/>
              </a:ext>
            </a:extLst>
          </p:cNvPr>
          <p:cNvSpPr txBox="1"/>
          <p:nvPr/>
        </p:nvSpPr>
        <p:spPr>
          <a:xfrm>
            <a:off x="6392779" y="2185737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Alin</a:t>
            </a:r>
            <a:endParaRPr lang="en-IL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288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77CB-398E-4A99-A7DD-51F1C11F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LID4096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766FB-4DB8-424C-9CFE-4045EEE65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3923" y="0"/>
            <a:ext cx="4818077" cy="680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1E78B-C025-4329-8BB3-B7B0DC3484D7}"/>
              </a:ext>
            </a:extLst>
          </p:cNvPr>
          <p:cNvSpPr txBox="1"/>
          <p:nvPr/>
        </p:nvSpPr>
        <p:spPr>
          <a:xfrm>
            <a:off x="495649" y="2287557"/>
            <a:ext cx="61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Helvetica Neue"/>
              </a:rPr>
              <a:t>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children (&gt;14) and old people (60+) are less susceptible for covid infection.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Alternatively are asymptomatic and are not revealed (Children)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Have a problem to do the test and are not revealed (Aged)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Were isolated and thus were less infected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Young adults and mature population are infected more. </a:t>
            </a:r>
          </a:p>
          <a:p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0C5493-9B23-4050-872D-AA041EC9EFF3}"/>
              </a:ext>
            </a:extLst>
          </p:cNvPr>
          <p:cNvSpPr txBox="1">
            <a:spLocks/>
          </p:cNvSpPr>
          <p:nvPr/>
        </p:nvSpPr>
        <p:spPr>
          <a:xfrm>
            <a:off x="403370" y="365125"/>
            <a:ext cx="6618215" cy="174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certain age groups more susceptible to infection and /or death?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707F-D021-49AE-A836-50AA981477C2}"/>
              </a:ext>
            </a:extLst>
          </p:cNvPr>
          <p:cNvSpPr txBox="1"/>
          <p:nvPr/>
        </p:nvSpPr>
        <p:spPr>
          <a:xfrm>
            <a:off x="403370" y="5041784"/>
            <a:ext cx="609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older you are the higher are your chances to die from COVID19. </a:t>
            </a:r>
            <a:endParaRPr lang="LID4096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4307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6B2-59F0-CFD2-2A9D-D77E0EDB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age can be predictor for recovery success?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6BB00-C474-CD15-E97C-C07790B4A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7151"/>
            <a:ext cx="10515600" cy="4168286"/>
          </a:xfrm>
        </p:spPr>
      </p:pic>
    </p:spTree>
    <p:extLst>
      <p:ext uri="{BB962C8B-B14F-4D97-AF65-F5344CB8AC3E}">
        <p14:creationId xmlns:p14="http://schemas.microsoft.com/office/powerpoint/2010/main" val="4145221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DB6-654D-440E-B98E-51B868D3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3 states with most population, cases and deaths. Lets test them by counties </a:t>
            </a:r>
            <a:endParaRPr lang="LID40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54CFB-3666-4C4E-9F63-2619C8629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12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8BB0-C134-477A-87D0-66A7FB5E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69805" y="2584107"/>
            <a:ext cx="6158218" cy="1325563"/>
          </a:xfrm>
        </p:spPr>
        <p:txBody>
          <a:bodyPr/>
          <a:lstStyle/>
          <a:p>
            <a:r>
              <a:rPr lang="en-US" dirty="0"/>
              <a:t>Baden-Wuerttemberg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0333A2-DF0C-4638-8EE2-F59B2BAC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217" y="0"/>
            <a:ext cx="9610564" cy="67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717-8C3F-4544-9449-CE7FB639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323" y="0"/>
            <a:ext cx="2433506" cy="1023457"/>
          </a:xfrm>
        </p:spPr>
        <p:txBody>
          <a:bodyPr/>
          <a:lstStyle/>
          <a:p>
            <a:r>
              <a:rPr lang="en-US" dirty="0"/>
              <a:t>Bavaria</a:t>
            </a:r>
            <a:endParaRPr lang="LID4096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623BA7-9197-4140-AFEB-02DEFA216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" y="834705"/>
            <a:ext cx="12169263" cy="602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1E4B-0B51-4A22-AA09-26F2B689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LID4096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3D7CA-9B68-4DCB-85A3-351DCBAB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17"/>
            <a:ext cx="10515600" cy="4742446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Coronavirus disease (COVID-19) is an infectious disease caused by the SARS-CoV-2 virus.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first known case was identified in China Wuhan at December 2019.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disease quickly spread worldwide, resulting in the COVID-19 pandemic. </a:t>
            </a:r>
            <a:endParaRPr lang="LID4096" dirty="0"/>
          </a:p>
          <a:p>
            <a:endParaRPr lang="en-US" b="0" i="0" dirty="0">
              <a:effectLst/>
              <a:latin typeface="Inter"/>
            </a:endParaRPr>
          </a:p>
          <a:p>
            <a:r>
              <a:rPr lang="en-US" dirty="0">
                <a:latin typeface="Arial" panose="020B0604020202020204" pitchFamily="34" charset="0"/>
              </a:rPr>
              <a:t>This dataset provides daily updated number of reported cases &amp; deaths in Germany on state and county level from January 2020.</a:t>
            </a:r>
          </a:p>
          <a:p>
            <a:r>
              <a:rPr lang="en-US" dirty="0">
                <a:latin typeface="Arial" panose="020B0604020202020204" pitchFamily="34" charset="0"/>
              </a:rPr>
              <a:t>A dataset on vaccination progress from December 2020. </a:t>
            </a:r>
          </a:p>
          <a:p>
            <a:r>
              <a:rPr lang="en-US" dirty="0">
                <a:latin typeface="Arial" panose="020B0604020202020204" pitchFamily="34" charset="0"/>
              </a:rPr>
              <a:t>And a general state-level population demographics.</a:t>
            </a:r>
          </a:p>
        </p:txBody>
      </p:sp>
    </p:spTree>
    <p:extLst>
      <p:ext uri="{BB962C8B-B14F-4D97-AF65-F5344CB8AC3E}">
        <p14:creationId xmlns:p14="http://schemas.microsoft.com/office/powerpoint/2010/main" val="412679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C26C-64FE-429E-BF3D-A85C9D415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26207" y="2384821"/>
            <a:ext cx="4954305" cy="1325563"/>
          </a:xfrm>
        </p:spPr>
        <p:txBody>
          <a:bodyPr/>
          <a:lstStyle/>
          <a:p>
            <a:r>
              <a:rPr lang="en-US" dirty="0"/>
              <a:t>Nordrhein-Westfalen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30E914-2E71-4A50-ABE8-A9BF1ABB0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466" y="-1"/>
            <a:ext cx="98085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DD63-92BE-403E-B866-72B3882E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2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 see that most cases are concentrated in the big cities :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981EF-0DF8-421F-8180-0FB335DD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t="29976" r="57614" b="34312"/>
          <a:stretch/>
        </p:blipFill>
        <p:spPr>
          <a:xfrm>
            <a:off x="8363823" y="2130804"/>
            <a:ext cx="2927758" cy="3606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29A29-2612-4A8E-90B9-71B621CB0859}"/>
              </a:ext>
            </a:extLst>
          </p:cNvPr>
          <p:cNvSpPr txBox="1"/>
          <p:nvPr/>
        </p:nvSpPr>
        <p:spPr>
          <a:xfrm>
            <a:off x="8862968" y="1654968"/>
            <a:ext cx="242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Baden-Wuerttemberg</a:t>
            </a:r>
          </a:p>
          <a:p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8FC22-9526-4E6C-91AB-C335A982B8E1}"/>
              </a:ext>
            </a:extLst>
          </p:cNvPr>
          <p:cNvSpPr txBox="1"/>
          <p:nvPr/>
        </p:nvSpPr>
        <p:spPr>
          <a:xfrm>
            <a:off x="5761489" y="1690688"/>
            <a:ext cx="113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Bavaria</a:t>
            </a:r>
          </a:p>
          <a:p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7A6AF-71E3-44D6-825F-68149C0813C0}"/>
              </a:ext>
            </a:extLst>
          </p:cNvPr>
          <p:cNvSpPr txBox="1"/>
          <p:nvPr/>
        </p:nvSpPr>
        <p:spPr>
          <a:xfrm>
            <a:off x="1567342" y="1690688"/>
            <a:ext cx="225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Nordrhein-Westfalen</a:t>
            </a:r>
          </a:p>
          <a:p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28FC73-EC4E-4D69-BE1B-EE8ABF40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4" t="20306" r="56514" b="46520"/>
          <a:stretch/>
        </p:blipFill>
        <p:spPr>
          <a:xfrm>
            <a:off x="1316461" y="2130804"/>
            <a:ext cx="3048437" cy="3306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F8CCF-94E1-49D5-8C7B-80D05308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90" t="56758" r="63601" b="23913"/>
          <a:stretch/>
        </p:blipFill>
        <p:spPr>
          <a:xfrm>
            <a:off x="5201525" y="2130804"/>
            <a:ext cx="1988190" cy="21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68F-E318-45A6-876A-E97A3C5A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analysis in Germany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E57DF6-D082-431D-B408-17EAE263D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0009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F9C35A-8EE4-4885-99A3-52C88301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contribution of each manufacturer?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1903E8-A258-4E8C-9F5D-92BF9F41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3  main manufacturers in Germany: Pfizer, </a:t>
            </a:r>
            <a:r>
              <a:rPr lang="en-US" dirty="0" err="1"/>
              <a:t>moderna</a:t>
            </a:r>
            <a:r>
              <a:rPr lang="en-US" dirty="0"/>
              <a:t> and </a:t>
            </a:r>
            <a:r>
              <a:rPr lang="en-US" dirty="0" err="1"/>
              <a:t>astrazeneca</a:t>
            </a:r>
            <a:r>
              <a:rPr lang="en-US" dirty="0"/>
              <a:t>.</a:t>
            </a:r>
          </a:p>
          <a:p>
            <a:r>
              <a:rPr lang="en-US" dirty="0"/>
              <a:t>The most commonly used is Pfizer</a:t>
            </a:r>
          </a:p>
          <a:p>
            <a:r>
              <a:rPr lang="en-US" dirty="0"/>
              <a:t>In Jan 22 it was a reduction in </a:t>
            </a:r>
            <a:r>
              <a:rPr lang="en-US" dirty="0" err="1"/>
              <a:t>pfizer</a:t>
            </a:r>
            <a:r>
              <a:rPr lang="en-US" dirty="0"/>
              <a:t> use that was replaced by </a:t>
            </a:r>
            <a:r>
              <a:rPr lang="en-US" dirty="0" err="1"/>
              <a:t>moderna</a:t>
            </a:r>
            <a:r>
              <a:rPr lang="en-US" dirty="0"/>
              <a:t>.</a:t>
            </a:r>
          </a:p>
          <a:p>
            <a:r>
              <a:rPr lang="en-US" dirty="0" err="1"/>
              <a:t>Astrazeneca</a:t>
            </a:r>
            <a:r>
              <a:rPr lang="en-US" dirty="0"/>
              <a:t> was mainly used in the beginning: Feb-Jul 21 and </a:t>
            </a:r>
            <a:r>
              <a:rPr lang="en-US" sz="2900" dirty="0"/>
              <a:t>abandoned </a:t>
            </a:r>
            <a:r>
              <a:rPr lang="en-US" dirty="0"/>
              <a:t>afterwards.</a:t>
            </a:r>
          </a:p>
          <a:p>
            <a:r>
              <a:rPr lang="en-US" dirty="0"/>
              <a:t>Other manufacturers are used from Oct 2022 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9C45A86-B4C8-4D64-B783-4B7DDF248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70" y="3286125"/>
            <a:ext cx="5195926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84E821A-8552-4E60-A7D0-489C85800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" y="3151187"/>
            <a:ext cx="6276374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46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CD0C-FEC9-47A6-8E3B-F2C437EF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 patterns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4A339-7492-4D27-90BA-FF4990244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70" y="1437633"/>
            <a:ext cx="10515600" cy="21012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 the appearance of the vaccines most of the population (~60%) got first and second dose.</a:t>
            </a:r>
          </a:p>
          <a:p>
            <a:r>
              <a:rPr lang="en-US" dirty="0"/>
              <a:t>Starting from Nov 2022 again most of the population (~60%) got the third dose. </a:t>
            </a:r>
          </a:p>
          <a:p>
            <a:r>
              <a:rPr lang="en-US" dirty="0"/>
              <a:t>Remaining population show a decrease ratios of vaccination, however, 78% are vaccinated with 3 doses today in Germany.</a:t>
            </a:r>
            <a:endParaRPr lang="he-IL" dirty="0"/>
          </a:p>
          <a:p>
            <a:r>
              <a:rPr lang="en-US" dirty="0"/>
              <a:t>Conclusion – most population is very disciplined and obeys the government guidance.</a:t>
            </a:r>
          </a:p>
          <a:p>
            <a:endParaRPr lang="LID4096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9F30F56-CC9D-49B9-BEE6-DF326D47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3984"/>
            <a:ext cx="6136184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F45B7-2CC6-41A5-868C-86B652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38887"/>
            <a:ext cx="6000087" cy="3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9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314176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CC6E-755B-4986-B4C2-A2F7451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vaccination on number of cases and deaths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45E1A7-BB5C-4B05-8747-2752108DB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09" y="1027905"/>
            <a:ext cx="8317103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7F4F4-F6C8-4ACB-8073-8C6119E79C8E}"/>
              </a:ext>
            </a:extLst>
          </p:cNvPr>
          <p:cNvSpPr txBox="1"/>
          <p:nvPr/>
        </p:nvSpPr>
        <p:spPr>
          <a:xfrm>
            <a:off x="746620" y="2021747"/>
            <a:ext cx="25670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effect on number of cases </a:t>
            </a:r>
            <a:r>
              <a:rPr lang="he-IL" dirty="0"/>
              <a:t>)</a:t>
            </a:r>
            <a:r>
              <a:rPr lang="en-US" dirty="0"/>
              <a:t> chance to get infected), but the number of deaths decreased following the vaccination.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0866D-6DA6-BFEA-FD83-28FE2C58A225}"/>
              </a:ext>
            </a:extLst>
          </p:cNvPr>
          <p:cNvSpPr txBox="1"/>
          <p:nvPr/>
        </p:nvSpPr>
        <p:spPr>
          <a:xfrm>
            <a:off x="838200" y="4118994"/>
            <a:ext cx="264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death ratio before the beginning of vaccinated was </a:t>
            </a:r>
            <a:r>
              <a:rPr lang="en-US" b="1" dirty="0">
                <a:solidFill>
                  <a:srgbClr val="FF0000"/>
                </a:solidFill>
              </a:rPr>
              <a:t>2.8% </a:t>
            </a:r>
            <a:r>
              <a:rPr lang="en-US" dirty="0"/>
              <a:t>following 3 doses of vaccination it decreased to </a:t>
            </a:r>
            <a:r>
              <a:rPr lang="en-US" b="1" dirty="0">
                <a:solidFill>
                  <a:srgbClr val="00B050"/>
                </a:solidFill>
              </a:rPr>
              <a:t>0.16%!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E5140-2B5B-3337-CD78-BBEC3370AB83}"/>
              </a:ext>
            </a:extLst>
          </p:cNvPr>
          <p:cNvSpPr txBox="1"/>
          <p:nvPr/>
        </p:nvSpPr>
        <p:spPr>
          <a:xfrm>
            <a:off x="5668161" y="6251196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2.8%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5532E-5E92-7000-1B4A-F9DFB8D31C0A}"/>
              </a:ext>
            </a:extLst>
          </p:cNvPr>
          <p:cNvSpPr txBox="1"/>
          <p:nvPr/>
        </p:nvSpPr>
        <p:spPr>
          <a:xfrm>
            <a:off x="10507210" y="6182578"/>
            <a:ext cx="85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0.16%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295A-CB83-3C38-7456-F9669197F501}"/>
              </a:ext>
            </a:extLst>
          </p:cNvPr>
          <p:cNvCxnSpPr>
            <a:cxnSpLocks/>
          </p:cNvCxnSpPr>
          <p:nvPr/>
        </p:nvCxnSpPr>
        <p:spPr>
          <a:xfrm flipH="1">
            <a:off x="4348787" y="6242807"/>
            <a:ext cx="3885910" cy="2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315F21-4CB9-B348-D7F8-9D7654308BF8}"/>
              </a:ext>
            </a:extLst>
          </p:cNvPr>
          <p:cNvCxnSpPr>
            <a:cxnSpLocks/>
          </p:cNvCxnSpPr>
          <p:nvPr/>
        </p:nvCxnSpPr>
        <p:spPr>
          <a:xfrm flipH="1">
            <a:off x="9840286" y="6235816"/>
            <a:ext cx="21895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6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59FEB1-D3A1-41E8-9863-4154D2D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2" y="1799745"/>
            <a:ext cx="7667538" cy="467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3FB86-5CE0-4D5A-8D15-2834D9D2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first dose of vaccination the death rate decreased from 2.5% to 0.21%</a:t>
            </a:r>
            <a:endParaRPr lang="LID4096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EC3A5-95C2-4DD3-A3A4-FB6EB2851EE5}"/>
              </a:ext>
            </a:extLst>
          </p:cNvPr>
          <p:cNvCxnSpPr>
            <a:cxnSpLocks/>
          </p:cNvCxnSpPr>
          <p:nvPr/>
        </p:nvCxnSpPr>
        <p:spPr>
          <a:xfrm>
            <a:off x="2369914" y="2361491"/>
            <a:ext cx="35989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E309F3-7037-427D-B796-AEAB5FFE660E}"/>
              </a:ext>
            </a:extLst>
          </p:cNvPr>
          <p:cNvCxnSpPr>
            <a:cxnSpLocks/>
          </p:cNvCxnSpPr>
          <p:nvPr/>
        </p:nvCxnSpPr>
        <p:spPr>
          <a:xfrm>
            <a:off x="5968816" y="2361491"/>
            <a:ext cx="34016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44BA7E-0250-4F15-8497-0187E6CEF00E}"/>
              </a:ext>
            </a:extLst>
          </p:cNvPr>
          <p:cNvSpPr txBox="1"/>
          <p:nvPr/>
        </p:nvSpPr>
        <p:spPr>
          <a:xfrm>
            <a:off x="4069482" y="2344700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76742-A3C1-48B1-BF9A-D133262C961C}"/>
              </a:ext>
            </a:extLst>
          </p:cNvPr>
          <p:cNvSpPr txBox="1"/>
          <p:nvPr/>
        </p:nvSpPr>
        <p:spPr>
          <a:xfrm>
            <a:off x="7347983" y="2344701"/>
            <a:ext cx="1140903" cy="377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0.21%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7ED493-275B-4A28-9BFB-0830BC5991C1}"/>
              </a:ext>
            </a:extLst>
          </p:cNvPr>
          <p:cNvCxnSpPr/>
          <p:nvPr/>
        </p:nvCxnSpPr>
        <p:spPr>
          <a:xfrm flipH="1">
            <a:off x="5918531" y="1933308"/>
            <a:ext cx="50285" cy="428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BC26C8-D213-4C7B-9EC4-0F5C7548A3F8}"/>
              </a:ext>
            </a:extLst>
          </p:cNvPr>
          <p:cNvSpPr txBox="1"/>
          <p:nvPr/>
        </p:nvSpPr>
        <p:spPr>
          <a:xfrm>
            <a:off x="5459786" y="3734868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16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9353C22-B077-4BD7-AA8E-D251BFFD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36" y="1791356"/>
            <a:ext cx="7541703" cy="49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AB779-4AC8-062B-D832-6D684632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 rate from the beginning of vaccination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A5C04-8FC1-0CDB-28F3-8012BF32C790}"/>
              </a:ext>
            </a:extLst>
          </p:cNvPr>
          <p:cNvSpPr txBox="1"/>
          <p:nvPr/>
        </p:nvSpPr>
        <p:spPr>
          <a:xfrm>
            <a:off x="5058561" y="2592198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63C1B-A3AA-E949-51BD-BE64507C0F71}"/>
              </a:ext>
            </a:extLst>
          </p:cNvPr>
          <p:cNvSpPr txBox="1"/>
          <p:nvPr/>
        </p:nvSpPr>
        <p:spPr>
          <a:xfrm>
            <a:off x="7509543" y="2592198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5E2BA7-33FD-F06A-4C97-EF86D6004473}"/>
              </a:ext>
            </a:extLst>
          </p:cNvPr>
          <p:cNvCxnSpPr>
            <a:cxnSpLocks/>
          </p:cNvCxnSpPr>
          <p:nvPr/>
        </p:nvCxnSpPr>
        <p:spPr>
          <a:xfrm>
            <a:off x="2600587" y="2353102"/>
            <a:ext cx="408543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9BC8FC-6DC1-6CEA-B313-AEB1E60BD9C9}"/>
              </a:ext>
            </a:extLst>
          </p:cNvPr>
          <p:cNvCxnSpPr>
            <a:cxnSpLocks/>
          </p:cNvCxnSpPr>
          <p:nvPr/>
        </p:nvCxnSpPr>
        <p:spPr>
          <a:xfrm>
            <a:off x="6686026" y="2353102"/>
            <a:ext cx="27935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FC18E4-8DD4-89FB-1B68-567E0DC9FDEA}"/>
              </a:ext>
            </a:extLst>
          </p:cNvPr>
          <p:cNvCxnSpPr/>
          <p:nvPr/>
        </p:nvCxnSpPr>
        <p:spPr>
          <a:xfrm>
            <a:off x="6686026" y="1904301"/>
            <a:ext cx="0" cy="376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CD1421-F73E-6085-CB0A-B839D1832587}"/>
              </a:ext>
            </a:extLst>
          </p:cNvPr>
          <p:cNvSpPr txBox="1"/>
          <p:nvPr/>
        </p:nvSpPr>
        <p:spPr>
          <a:xfrm>
            <a:off x="6172850" y="3602963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2603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11D90-45D9-4ADD-B6D8-01878F5B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67" y="1556055"/>
            <a:ext cx="8149250" cy="486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7C7BC-295B-53A5-B25E-EBB81FB8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  <a:t>The 3rd dose of vaccination had beneficial effect on death rates even after two doses.</a:t>
            </a:r>
            <a:br>
              <a:rPr lang="en-US" sz="3200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sz="3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D890A6-3934-E2AF-6E75-DD52212E1C93}"/>
              </a:ext>
            </a:extLst>
          </p:cNvPr>
          <p:cNvCxnSpPr>
            <a:cxnSpLocks/>
          </p:cNvCxnSpPr>
          <p:nvPr/>
        </p:nvCxnSpPr>
        <p:spPr>
          <a:xfrm>
            <a:off x="2055303" y="2130785"/>
            <a:ext cx="2843868" cy="4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3B8D64-2682-9D08-9A7B-871D1DC467D6}"/>
              </a:ext>
            </a:extLst>
          </p:cNvPr>
          <p:cNvCxnSpPr>
            <a:cxnSpLocks/>
          </p:cNvCxnSpPr>
          <p:nvPr/>
        </p:nvCxnSpPr>
        <p:spPr>
          <a:xfrm>
            <a:off x="4899171" y="2130785"/>
            <a:ext cx="45887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24148B-776C-D4B8-8363-019F663F9AB4}"/>
              </a:ext>
            </a:extLst>
          </p:cNvPr>
          <p:cNvSpPr txBox="1"/>
          <p:nvPr/>
        </p:nvSpPr>
        <p:spPr>
          <a:xfrm>
            <a:off x="3036814" y="2209959"/>
            <a:ext cx="6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2B70F-1CF3-6A3B-F546-1F043E8AA6CB}"/>
              </a:ext>
            </a:extLst>
          </p:cNvPr>
          <p:cNvSpPr txBox="1"/>
          <p:nvPr/>
        </p:nvSpPr>
        <p:spPr>
          <a:xfrm>
            <a:off x="6167304" y="2205441"/>
            <a:ext cx="87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0.16%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162682-690B-C614-11A9-2022572723ED}"/>
              </a:ext>
            </a:extLst>
          </p:cNvPr>
          <p:cNvCxnSpPr/>
          <p:nvPr/>
        </p:nvCxnSpPr>
        <p:spPr>
          <a:xfrm>
            <a:off x="4899171" y="1627464"/>
            <a:ext cx="0" cy="420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700EE0-12B5-B96F-C188-682B53238548}"/>
              </a:ext>
            </a:extLst>
          </p:cNvPr>
          <p:cNvSpPr txBox="1"/>
          <p:nvPr/>
        </p:nvSpPr>
        <p:spPr>
          <a:xfrm>
            <a:off x="4418249" y="3574627"/>
            <a:ext cx="174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vaccination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806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8E3E-0D0E-430F-94BA-6CFF85A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3 tables: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7117-C04E-46E2-B3F6-E2A468A4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covid_de.csv</a:t>
            </a: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0" indent="0">
              <a:buNone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3D00-9140-45E9-84C0-2353C6FCF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" t="13456" r="24794" b="54128"/>
          <a:stretch/>
        </p:blipFill>
        <p:spPr>
          <a:xfrm>
            <a:off x="838200" y="1887522"/>
            <a:ext cx="9060110" cy="222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E7B83-0E2C-4353-ADE8-C24AAF5C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27523" r="53692" b="49419"/>
          <a:stretch/>
        </p:blipFill>
        <p:spPr>
          <a:xfrm>
            <a:off x="838200" y="4307439"/>
            <a:ext cx="3502676" cy="222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C119C-C651-4096-9623-BD948F144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7" t="54496" r="66340" b="32720"/>
          <a:stretch/>
        </p:blipFill>
        <p:spPr>
          <a:xfrm>
            <a:off x="2793534" y="5025006"/>
            <a:ext cx="360727" cy="1233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A26CF-9C68-4C35-AE82-DEAF3C49D02D}"/>
              </a:ext>
            </a:extLst>
          </p:cNvPr>
          <p:cNvSpPr txBox="1"/>
          <p:nvPr/>
        </p:nvSpPr>
        <p:spPr>
          <a:xfrm>
            <a:off x="2625754" y="475267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1070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08DE16-65F3-4B4E-B3CE-AAEA5D77F4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15" y="1825625"/>
            <a:ext cx="88671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DBA9F-946A-41DD-ADEA-984C8CB1DB87}"/>
              </a:ext>
            </a:extLst>
          </p:cNvPr>
          <p:cNvCxnSpPr>
            <a:cxnSpLocks/>
          </p:cNvCxnSpPr>
          <p:nvPr/>
        </p:nvCxnSpPr>
        <p:spPr>
          <a:xfrm flipV="1">
            <a:off x="4269996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DEC48A-B7CA-4DA2-826E-FD46A69E62A9}"/>
              </a:ext>
            </a:extLst>
          </p:cNvPr>
          <p:cNvCxnSpPr>
            <a:cxnSpLocks/>
          </p:cNvCxnSpPr>
          <p:nvPr/>
        </p:nvCxnSpPr>
        <p:spPr>
          <a:xfrm flipV="1">
            <a:off x="5999527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73D2E-FC56-4F40-BD2A-4270B5AE2A3A}"/>
              </a:ext>
            </a:extLst>
          </p:cNvPr>
          <p:cNvCxnSpPr>
            <a:cxnSpLocks/>
          </p:cNvCxnSpPr>
          <p:nvPr/>
        </p:nvCxnSpPr>
        <p:spPr>
          <a:xfrm flipV="1">
            <a:off x="7729058" y="1904301"/>
            <a:ext cx="0" cy="37750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4CBE5-F158-47DA-B434-90B22CB0849B}"/>
              </a:ext>
            </a:extLst>
          </p:cNvPr>
          <p:cNvCxnSpPr/>
          <p:nvPr/>
        </p:nvCxnSpPr>
        <p:spPr>
          <a:xfrm>
            <a:off x="1686187" y="2382473"/>
            <a:ext cx="25838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3DF13D-3C24-4E0F-A7A2-0709A693FA24}"/>
              </a:ext>
            </a:extLst>
          </p:cNvPr>
          <p:cNvCxnSpPr>
            <a:cxnSpLocks/>
          </p:cNvCxnSpPr>
          <p:nvPr/>
        </p:nvCxnSpPr>
        <p:spPr>
          <a:xfrm>
            <a:off x="1686187" y="3429000"/>
            <a:ext cx="43133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C89656-CA19-4671-AC92-B1A9D2B89BBD}"/>
              </a:ext>
            </a:extLst>
          </p:cNvPr>
          <p:cNvCxnSpPr>
            <a:cxnSpLocks/>
          </p:cNvCxnSpPr>
          <p:nvPr/>
        </p:nvCxnSpPr>
        <p:spPr>
          <a:xfrm>
            <a:off x="1686187" y="3967294"/>
            <a:ext cx="60428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D440B-BB78-46EC-98DA-4E72BF2F824A}"/>
              </a:ext>
            </a:extLst>
          </p:cNvPr>
          <p:cNvSpPr txBox="1"/>
          <p:nvPr/>
        </p:nvSpPr>
        <p:spPr>
          <a:xfrm>
            <a:off x="2566332" y="2052889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E6EC6D-8F10-4029-A8B8-DCB4497BC814}"/>
              </a:ext>
            </a:extLst>
          </p:cNvPr>
          <p:cNvSpPr txBox="1"/>
          <p:nvPr/>
        </p:nvSpPr>
        <p:spPr>
          <a:xfrm>
            <a:off x="564724" y="2538041"/>
            <a:ext cx="461665" cy="17819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Recovery ratio</a:t>
            </a:r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20DBF-7DCB-47CE-86EE-15BCCA0CF71E}"/>
              </a:ext>
            </a:extLst>
          </p:cNvPr>
          <p:cNvSpPr txBox="1"/>
          <p:nvPr/>
        </p:nvSpPr>
        <p:spPr>
          <a:xfrm>
            <a:off x="2516698" y="3114007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4.38%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D6607-6911-4BCD-B34B-1A4957B89476}"/>
              </a:ext>
            </a:extLst>
          </p:cNvPr>
          <p:cNvSpPr txBox="1"/>
          <p:nvPr/>
        </p:nvSpPr>
        <p:spPr>
          <a:xfrm>
            <a:off x="2516697" y="3607158"/>
            <a:ext cx="7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18.6%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F9A030-429E-4299-876D-1E890208D5C1}"/>
              </a:ext>
            </a:extLst>
          </p:cNvPr>
          <p:cNvSpPr txBox="1"/>
          <p:nvPr/>
        </p:nvSpPr>
        <p:spPr>
          <a:xfrm>
            <a:off x="3573710" y="6066158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Beginning of vaccination</a:t>
            </a:r>
            <a:endParaRPr lang="LID4096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47338-4ED6-4174-A21C-575680FA4B3A}"/>
              </a:ext>
            </a:extLst>
          </p:cNvPr>
          <p:cNvSpPr txBox="1"/>
          <p:nvPr/>
        </p:nvSpPr>
        <p:spPr>
          <a:xfrm>
            <a:off x="5215157" y="6050990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1</a:t>
            </a:r>
            <a:r>
              <a:rPr lang="en-US" baseline="30000" dirty="0"/>
              <a:t>st</a:t>
            </a:r>
            <a:r>
              <a:rPr lang="en-US" dirty="0"/>
              <a:t> dose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FE6D5-731A-4DB5-B323-A1CBA7CB7260}"/>
              </a:ext>
            </a:extLst>
          </p:cNvPr>
          <p:cNvSpPr txBox="1"/>
          <p:nvPr/>
        </p:nvSpPr>
        <p:spPr>
          <a:xfrm>
            <a:off x="7105478" y="6060435"/>
            <a:ext cx="1568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got the 3rd dose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2106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EBE6-B4AF-4D60-853D-E6AF2EA2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 could be natural immunization</a:t>
            </a:r>
            <a:r>
              <a:rPr lang="he-IL" dirty="0"/>
              <a:t> </a:t>
            </a:r>
            <a:r>
              <a:rPr lang="en-US" dirty="0"/>
              <a:t> due to recovery.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0E59-DD40-4473-8F53-D04F1921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477"/>
            <a:ext cx="10515600" cy="3492486"/>
          </a:xfrm>
        </p:spPr>
        <p:txBody>
          <a:bodyPr/>
          <a:lstStyle/>
          <a:p>
            <a:r>
              <a:rPr lang="en-US" dirty="0"/>
              <a:t>The ratio of recovery/natural immunization is too low to be responsible for decrease in death rates.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12568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ECE486-83B6-46C5-AA5E-0D5C6FC5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1" y="2151076"/>
            <a:ext cx="4094527" cy="40945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EDA00AC-4A98-442E-BB5B-5632713D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427" y="2929402"/>
            <a:ext cx="8568654" cy="1325563"/>
          </a:xfrm>
        </p:spPr>
        <p:txBody>
          <a:bodyPr/>
          <a:lstStyle/>
          <a:p>
            <a:pPr algn="ctr"/>
            <a:r>
              <a:rPr lang="en-US" b="1" dirty="0"/>
              <a:t>Was the vaccination necessary?</a:t>
            </a:r>
            <a:endParaRPr lang="LID4096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F27B1-09F8-4ADD-A927-A03D0932045D}"/>
              </a:ext>
            </a:extLst>
          </p:cNvPr>
          <p:cNvSpPr txBox="1"/>
          <p:nvPr/>
        </p:nvSpPr>
        <p:spPr>
          <a:xfrm>
            <a:off x="4169329" y="4572000"/>
            <a:ext cx="367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Defiantly YES!</a:t>
            </a:r>
            <a:endParaRPr lang="LID4096" sz="4400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11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B27F-7826-4BE3-9307-2BE0F177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questions we can ask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545F-C5D1-4B6D-AFA6-C32BEB5A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97"/>
            <a:ext cx="10515600" cy="47513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Are there differences between genders in getting sick, recovery ratio, death ratio - </a:t>
            </a:r>
            <a:r>
              <a:rPr lang="en-US" dirty="0">
                <a:highlight>
                  <a:srgbClr val="FFFF00"/>
                </a:highlight>
              </a:rPr>
              <a:t>Felix</a:t>
            </a:r>
            <a:r>
              <a:rPr lang="en-US" dirty="0"/>
              <a:t> </a:t>
            </a:r>
          </a:p>
          <a:p>
            <a:r>
              <a:rPr lang="en-US" dirty="0"/>
              <a:t>Vaccination trends – any conclusions – </a:t>
            </a:r>
            <a:r>
              <a:rPr lang="en-US" dirty="0">
                <a:highlight>
                  <a:srgbClr val="FF00FF"/>
                </a:highlight>
              </a:rPr>
              <a:t>Alin done</a:t>
            </a:r>
          </a:p>
          <a:p>
            <a:r>
              <a:rPr lang="en-US" dirty="0"/>
              <a:t>Are there differences in different age groups ( same parameters as above) – </a:t>
            </a:r>
            <a:r>
              <a:rPr lang="en-US" dirty="0">
                <a:highlight>
                  <a:srgbClr val="FFFF00"/>
                </a:highlight>
              </a:rPr>
              <a:t>Felix /Alin with pivot table and conclusions</a:t>
            </a:r>
          </a:p>
          <a:p>
            <a:r>
              <a:rPr lang="en-US" dirty="0" err="1">
                <a:highlight>
                  <a:srgbClr val="FFFF00"/>
                </a:highlight>
              </a:rPr>
              <a:t>Geopandas</a:t>
            </a:r>
            <a:endParaRPr lang="en-US" dirty="0"/>
          </a:p>
          <a:p>
            <a:pPr lvl="1"/>
            <a:r>
              <a:rPr lang="en-US" dirty="0"/>
              <a:t>Can we see differences in different regions of the country in the above parameters – </a:t>
            </a:r>
            <a:r>
              <a:rPr lang="en-US" dirty="0">
                <a:highlight>
                  <a:srgbClr val="FFFF00"/>
                </a:highlight>
              </a:rPr>
              <a:t>Felix</a:t>
            </a:r>
          </a:p>
          <a:p>
            <a:pPr lvl="1"/>
            <a:r>
              <a:rPr lang="en-US" dirty="0"/>
              <a:t>6 graphs with cases/recovery numbers per state on maps (resample every 6 month) -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% of population fully vaccinated/partially vaccinated/not vaccinated in each region/county </a:t>
            </a:r>
            <a:r>
              <a:rPr lang="en-US" dirty="0">
                <a:highlight>
                  <a:srgbClr val="FF00FF"/>
                </a:highlight>
              </a:rPr>
              <a:t>Alin</a:t>
            </a:r>
            <a:endParaRPr lang="en-US" dirty="0"/>
          </a:p>
          <a:p>
            <a:r>
              <a:rPr lang="en-US" dirty="0"/>
              <a:t>Are regions with younger population tend to vaccinate more /less vs older population regions?</a:t>
            </a:r>
            <a:r>
              <a:rPr lang="en-US" dirty="0">
                <a:highlight>
                  <a:srgbClr val="FF00FF"/>
                </a:highlight>
              </a:rPr>
              <a:t> Alin</a:t>
            </a:r>
            <a:endParaRPr lang="en-US" dirty="0"/>
          </a:p>
          <a:p>
            <a:r>
              <a:rPr lang="en-US" dirty="0"/>
              <a:t>Can we see a decrease in death following vaccination? – </a:t>
            </a:r>
            <a:r>
              <a:rPr lang="en-US" dirty="0">
                <a:highlight>
                  <a:srgbClr val="FF00FF"/>
                </a:highlight>
              </a:rPr>
              <a:t>Alin -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2204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CC80-ABC9-4439-A6A3-CA3DBC9D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868" y="2184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covid_de_vaccines.csv</a:t>
            </a: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dirty="0">
              <a:solidFill>
                <a:srgbClr val="202124"/>
              </a:solidFill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pPr marL="514350" indent="-514350">
              <a:buFont typeface="+mj-lt"/>
              <a:buAutoNum type="arabicPeriod" startAt="2"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B1197-D26F-4F41-ABDF-C0EFACF0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r="16193" b="54984"/>
          <a:stretch/>
        </p:blipFill>
        <p:spPr>
          <a:xfrm>
            <a:off x="209725" y="670054"/>
            <a:ext cx="10217791" cy="2231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17652-C252-4E6F-8E5D-EDC0A23D7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78" t="39021" r="53692" b="35177"/>
          <a:stretch/>
        </p:blipFill>
        <p:spPr>
          <a:xfrm>
            <a:off x="938868" y="3659033"/>
            <a:ext cx="3530396" cy="2532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85CE63-12E2-4D3F-9B60-851DE9CCC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17" t="67951" r="62224" b="17187"/>
          <a:stretch/>
        </p:blipFill>
        <p:spPr>
          <a:xfrm>
            <a:off x="4386772" y="4412372"/>
            <a:ext cx="529177" cy="14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BE766-5011-46ED-91E4-1052A739B9CE}"/>
              </a:ext>
            </a:extLst>
          </p:cNvPr>
          <p:cNvSpPr txBox="1"/>
          <p:nvPr/>
        </p:nvSpPr>
        <p:spPr>
          <a:xfrm>
            <a:off x="4387442" y="4111262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40364-4447-4BC1-A19E-77681A0D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2" y="3130725"/>
            <a:ext cx="5260596" cy="3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9D36-B4C3-4034-A719-69471929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98" y="516941"/>
            <a:ext cx="10515600" cy="5556687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i="0" dirty="0">
                <a:solidFill>
                  <a:srgbClr val="202124"/>
                </a:solidFill>
                <a:effectLst/>
                <a:latin typeface="Inter"/>
              </a:rPr>
              <a:t>demographics_de.csv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7ED32-0576-4417-9B33-9C47D98C9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 t="13333" r="62362" b="51682"/>
          <a:stretch/>
        </p:blipFill>
        <p:spPr>
          <a:xfrm>
            <a:off x="4983060" y="516941"/>
            <a:ext cx="4437776" cy="239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1E968-B44D-4D73-91F3-501AA3EB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37798" r="57271" b="43340"/>
          <a:stretch/>
        </p:blipFill>
        <p:spPr>
          <a:xfrm>
            <a:off x="611698" y="2321653"/>
            <a:ext cx="2592896" cy="1679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8ECD8-9D5C-49D7-9CFF-B311FA730B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80" t="60201" r="65459" b="29909"/>
          <a:stretch/>
        </p:blipFill>
        <p:spPr>
          <a:xfrm>
            <a:off x="3204594" y="3022134"/>
            <a:ext cx="453006" cy="880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56E6-D137-4863-AF98-30296700103F}"/>
              </a:ext>
            </a:extLst>
          </p:cNvPr>
          <p:cNvSpPr txBox="1"/>
          <p:nvPr/>
        </p:nvSpPr>
        <p:spPr>
          <a:xfrm>
            <a:off x="3129093" y="2716137"/>
            <a:ext cx="105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Nunique</a:t>
            </a:r>
            <a:endParaRPr lang="en-US" sz="1000" dirty="0"/>
          </a:p>
          <a:p>
            <a:r>
              <a:rPr lang="en-US" sz="1000" dirty="0"/>
              <a:t>…………….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315007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2D2077-C800-9742-BB0E-1A89E91E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F7B7-F704-AEB7-63DA-BEF3FEE5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17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8C062-53E2-5B0D-C10A-EFFE5913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in Germany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8DBB0D-971F-BB3D-37BA-52F71A878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9" y="1690688"/>
            <a:ext cx="5006857" cy="340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5F7C0-A96A-D680-BEED-01AF99059CD1}"/>
              </a:ext>
            </a:extLst>
          </p:cNvPr>
          <p:cNvSpPr txBox="1"/>
          <p:nvPr/>
        </p:nvSpPr>
        <p:spPr>
          <a:xfrm>
            <a:off x="1627464" y="5683631"/>
            <a:ext cx="390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population = 83,019213</a:t>
            </a:r>
          </a:p>
          <a:p>
            <a:r>
              <a:rPr lang="en-US" dirty="0"/>
              <a:t>Germany is divided to 16 states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36165A-3CB5-40CD-9E10-53BC219F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0"/>
            <a:ext cx="559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41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497732E-4E18-4E48-8248-36A3322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There is clear correlation between population and number of cases/deaths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DF8ED-AF2D-49D3-99F7-524FF497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" y="2340745"/>
            <a:ext cx="5314950" cy="4352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CAD5D0-6F6B-493D-B029-6D475D3A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244" y="2340745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B65F-8A28-4F57-8FEB-41C0155F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901"/>
            <a:ext cx="977387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clear correlation between population density and number of cases/deaths</a:t>
            </a:r>
            <a:endParaRPr lang="LID4096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C8757AA-CE93-4A68-9EC5-9DED5380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77"/>
          <a:stretch/>
        </p:blipFill>
        <p:spPr>
          <a:xfrm>
            <a:off x="587928" y="1556464"/>
            <a:ext cx="7163499" cy="37474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CE1468B-D751-4E71-85D6-96F7143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6" y="1799485"/>
            <a:ext cx="2857080" cy="35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85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5218</TotalTime>
  <Words>805</Words>
  <Application>Microsoft Office PowerPoint</Application>
  <PresentationFormat>Widescreen</PresentationFormat>
  <Paragraphs>118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Helvetica Neue</vt:lpstr>
      <vt:lpstr>Inter</vt:lpstr>
      <vt:lpstr>zeitung</vt:lpstr>
      <vt:lpstr>Office Theme</vt:lpstr>
      <vt:lpstr>COVID-19 Tracking Germany</vt:lpstr>
      <vt:lpstr>Background</vt:lpstr>
      <vt:lpstr>Dataset contains 3 tables: </vt:lpstr>
      <vt:lpstr>PowerPoint Presentation</vt:lpstr>
      <vt:lpstr>PowerPoint Presentation</vt:lpstr>
      <vt:lpstr>Data analysis</vt:lpstr>
      <vt:lpstr>Population in Germany</vt:lpstr>
      <vt:lpstr>There is clear correlation between population and number of cases/deaths</vt:lpstr>
      <vt:lpstr>There is clear correlation between population density and number of cases/deaths</vt:lpstr>
      <vt:lpstr>Cases time trend blocked by state</vt:lpstr>
      <vt:lpstr>Deaths trends</vt:lpstr>
      <vt:lpstr>Summaries</vt:lpstr>
      <vt:lpstr>PowerPoint Presentation</vt:lpstr>
      <vt:lpstr>Is specific age group more vulnerable for infection </vt:lpstr>
      <vt:lpstr> </vt:lpstr>
      <vt:lpstr>Is age can be predictor for recovery success?</vt:lpstr>
      <vt:lpstr>There are 3 states with most population, cases and deaths. Lets test them by counties </vt:lpstr>
      <vt:lpstr>Baden-Wuerttemberg</vt:lpstr>
      <vt:lpstr>Bavaria</vt:lpstr>
      <vt:lpstr>Nordrhein-Westfalen</vt:lpstr>
      <vt:lpstr>We can see that most cases are concentrated in the big cities :</vt:lpstr>
      <vt:lpstr>Vaccination analysis in Germany</vt:lpstr>
      <vt:lpstr>What is the contribution of each manufacturer?</vt:lpstr>
      <vt:lpstr>Vaccination patterns</vt:lpstr>
      <vt:lpstr>Was the vaccination necessary?</vt:lpstr>
      <vt:lpstr>The effect of vaccination on number of cases and deaths</vt:lpstr>
      <vt:lpstr>After first dose of vaccination the death rate decreased from 2.5% to 0.21%</vt:lpstr>
      <vt:lpstr>Death rate from the beginning of vaccination </vt:lpstr>
      <vt:lpstr>The 3rd dose of vaccination had beneficial effect on death rates even after two doses. </vt:lpstr>
      <vt:lpstr>Alternative explanation could be natural immunization  due to recovery.</vt:lpstr>
      <vt:lpstr>Alternative explanation could be natural immunization  due to recovery.</vt:lpstr>
      <vt:lpstr>Was the vaccination necessary?</vt:lpstr>
      <vt:lpstr>The main questions we can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World Vaccination Progress</dc:title>
  <dc:creator>DannyC19</dc:creator>
  <cp:lastModifiedBy>DannyC19</cp:lastModifiedBy>
  <cp:revision>62</cp:revision>
  <dcterms:created xsi:type="dcterms:W3CDTF">2023-02-08T07:12:57Z</dcterms:created>
  <dcterms:modified xsi:type="dcterms:W3CDTF">2023-02-22T10:02:48Z</dcterms:modified>
</cp:coreProperties>
</file>